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6"/>
  </p:notesMasterIdLst>
  <p:sldIdLst>
    <p:sldId id="256" r:id="rId3"/>
    <p:sldId id="262" r:id="rId4"/>
    <p:sldId id="263" r:id="rId5"/>
    <p:sldId id="264" r:id="rId6"/>
    <p:sldId id="1868" r:id="rId7"/>
    <p:sldId id="1874" r:id="rId8"/>
    <p:sldId id="1870" r:id="rId9"/>
    <p:sldId id="278" r:id="rId10"/>
    <p:sldId id="266" r:id="rId11"/>
    <p:sldId id="1873" r:id="rId12"/>
    <p:sldId id="1869" r:id="rId13"/>
    <p:sldId id="267" r:id="rId14"/>
    <p:sldId id="268" r:id="rId15"/>
    <p:sldId id="1876" r:id="rId16"/>
    <p:sldId id="1875" r:id="rId17"/>
    <p:sldId id="1872" r:id="rId18"/>
    <p:sldId id="1877" r:id="rId19"/>
    <p:sldId id="1878" r:id="rId20"/>
    <p:sldId id="1880" r:id="rId21"/>
    <p:sldId id="1879" r:id="rId22"/>
    <p:sldId id="1884" r:id="rId23"/>
    <p:sldId id="1882" r:id="rId24"/>
    <p:sldId id="18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A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F29590-824B-4949-9B98-DCF21F57721C}" v="367" dt="2025-02-01T00:17:50.2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0462" autoAdjust="0"/>
  </p:normalViewPr>
  <p:slideViewPr>
    <p:cSldViewPr snapToGrid="0">
      <p:cViewPr varScale="1">
        <p:scale>
          <a:sx n="53" d="100"/>
          <a:sy n="53" d="100"/>
        </p:scale>
        <p:origin x="11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775B3-ED76-476A-9905-090772E98060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A9620-00C7-4630-BD73-1BA7B7516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47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A9620-00C7-4630-BD73-1BA7B75168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06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A9620-00C7-4630-BD73-1BA7B75168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66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B23C6A-834E-4E19-9A07-590F8A84A0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744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replace these graphs with nice graphs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A9620-00C7-4630-BD73-1BA7B75168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7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7DB7C-6AD3-0A15-6AE9-D37B4F563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A539CA-A736-B162-BDEC-F5B052F59E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1F34D2-49FC-70DB-7FF6-A15A6DAD2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B381A-C659-451B-EF5D-34EA8C6EDD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B23C6A-834E-4E19-9A07-590F8A84A0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82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F063A-A941-1F84-8C13-335A7E11D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79865F-A1BE-BCF2-8D96-11FE06785E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A3511F-C887-1788-EFE0-45C6ADB87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F4D91-CAF3-85CC-6EB6-1D28A246B1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B23C6A-834E-4E19-9A07-590F8A84A0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0161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2DECE-A948-1495-3184-54835286F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086C5B-8EF6-FAFE-653B-DB333682DB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749A1F-6BE1-ACA7-787B-D7C2E5447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DD979-C8B4-E859-B677-25914A8114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B23C6A-834E-4E19-9A07-590F8A84A0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844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6E7A4-46AA-57B0-B602-F06F37A51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00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C4313-D19D-0861-EBA3-531C5DC82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D5EF1-1374-7DC7-9225-2AF1A3F09A2D}"/>
              </a:ext>
            </a:extLst>
          </p:cNvPr>
          <p:cNvSpPr/>
          <p:nvPr userDrawn="1"/>
        </p:nvSpPr>
        <p:spPr>
          <a:xfrm>
            <a:off x="51515" y="51515"/>
            <a:ext cx="12076091" cy="673565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D8D3FD-3D40-2678-A90A-B73DEFFF3B7A}"/>
              </a:ext>
            </a:extLst>
          </p:cNvPr>
          <p:cNvSpPr/>
          <p:nvPr userDrawn="1"/>
        </p:nvSpPr>
        <p:spPr>
          <a:xfrm>
            <a:off x="115909" y="122348"/>
            <a:ext cx="11934423" cy="65660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9" name="Picture 8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315FC1F8-8E40-9F5E-C50B-6A3C93E97D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741"/>
            <a:ext cx="2454312" cy="1655762"/>
          </a:xfrm>
          <a:prstGeom prst="rect">
            <a:avLst/>
          </a:prstGeom>
        </p:spPr>
      </p:pic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4A7EB282-E817-EED6-D113-27711C36CB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753" y="30273"/>
            <a:ext cx="3846490" cy="135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1127-BBA8-53A2-5818-35CE2774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CC5C3E-4C56-D41D-8C18-2536097743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3ADE0F-E402-50EE-65CD-E4C87F7CF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91D4C-E686-F079-752D-D1C365AB1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10C9-5166-73A6-4326-9232D7D7E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03646-DEBE-803C-B21A-7647C9D2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F9A50-25B8-487E-850F-C86425057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90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A13F-3405-69E3-0F9E-90DFEB8B8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776548-AB6E-C220-B6A7-33528E105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3E095-8AD4-ADC8-E3FA-236880975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CC54F-1EAE-B699-20D0-76738AC7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4EBEA-8CAF-C8F9-28D2-721474DE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F9A50-25B8-487E-850F-C86425057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88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59AE36-8161-49DF-1C0A-3E08C2FD9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4D036-24F8-2BFE-B4D7-54294A91D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CBAB4-070C-95C7-A957-9EBA942C1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224A3-F986-6ED8-0B36-95A2F54E7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A2565-33B5-454C-DC22-CAB5D141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F9A50-25B8-487E-850F-C86425057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35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;p29">
            <a:extLst>
              <a:ext uri="{FF2B5EF4-FFF2-40B4-BE49-F238E27FC236}">
                <a16:creationId xmlns:a16="http://schemas.microsoft.com/office/drawing/2014/main" id="{13AB7310-6CAC-DF58-6CCA-CBD63557DFA5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1817426" y="6567394"/>
            <a:ext cx="198772" cy="19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" name="Google Shape;29;p29">
            <a:extLst>
              <a:ext uri="{FF2B5EF4-FFF2-40B4-BE49-F238E27FC236}">
                <a16:creationId xmlns:a16="http://schemas.microsoft.com/office/drawing/2014/main" id="{8F101A42-BEBF-E4CF-C8B6-269D7E8077D1}"/>
              </a:ext>
            </a:extLst>
          </p:cNvPr>
          <p:cNvSpPr txBox="1">
            <a:spLocks/>
          </p:cNvSpPr>
          <p:nvPr userDrawn="1"/>
        </p:nvSpPr>
        <p:spPr>
          <a:xfrm>
            <a:off x="4693995" y="6586397"/>
            <a:ext cx="2804009" cy="19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L="0" lvl="0" indent="0" algn="ctr" defTabSz="914400" rtl="0" eaLnBrk="1" latinLnBrk="0" hangingPunct="1">
              <a:spcBef>
                <a:spcPts val="0"/>
              </a:spcBef>
              <a:buNone/>
              <a:defRPr sz="1266" b="0" i="0" u="none" strike="noStrike" kern="1200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ctr" defTabSz="914400" rtl="0" eaLnBrk="1" latinLnBrk="0" hangingPunct="1">
              <a:spcBef>
                <a:spcPts val="0"/>
              </a:spcBef>
              <a:buNone/>
              <a:defRPr sz="1266" b="0" i="0" u="none" strike="noStrike" kern="1200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ctr" defTabSz="914400" rtl="0" eaLnBrk="1" latinLnBrk="0" hangingPunct="1">
              <a:spcBef>
                <a:spcPts val="0"/>
              </a:spcBef>
              <a:buNone/>
              <a:defRPr sz="1266" b="0" i="0" u="none" strike="noStrike" kern="1200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ctr" defTabSz="914400" rtl="0" eaLnBrk="1" latinLnBrk="0" hangingPunct="1">
              <a:spcBef>
                <a:spcPts val="0"/>
              </a:spcBef>
              <a:buNone/>
              <a:defRPr sz="1266" b="0" i="0" u="none" strike="noStrike" kern="1200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ctr" defTabSz="914400" rtl="0" eaLnBrk="1" latinLnBrk="0" hangingPunct="1">
              <a:spcBef>
                <a:spcPts val="0"/>
              </a:spcBef>
              <a:buNone/>
              <a:defRPr sz="1266" b="0" i="0" u="none" strike="noStrike" kern="1200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ctr" defTabSz="914400" rtl="0" eaLnBrk="1" latinLnBrk="0" hangingPunct="1">
              <a:spcBef>
                <a:spcPts val="0"/>
              </a:spcBef>
              <a:buNone/>
              <a:defRPr sz="1266" b="0" i="0" u="none" strike="noStrike" kern="1200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ctr" defTabSz="914400" rtl="0" eaLnBrk="1" latinLnBrk="0" hangingPunct="1">
              <a:spcBef>
                <a:spcPts val="0"/>
              </a:spcBef>
              <a:buNone/>
              <a:defRPr sz="1266" b="0" i="0" u="none" strike="noStrike" kern="1200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ctr" defTabSz="914400" rtl="0" eaLnBrk="1" latinLnBrk="0" hangingPunct="1">
              <a:spcBef>
                <a:spcPts val="0"/>
              </a:spcBef>
              <a:buNone/>
              <a:defRPr sz="1266" b="0" i="0" u="none" strike="noStrike" kern="1200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ctr" defTabSz="914400" rtl="0" eaLnBrk="1" latinLnBrk="0" hangingPunct="1">
              <a:spcBef>
                <a:spcPts val="0"/>
              </a:spcBef>
              <a:buNone/>
              <a:defRPr sz="1266" b="0" i="0" u="none" strike="noStrike" kern="1200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/>
              <a:t>Louisiana State University | Jan 19, 2024 </a:t>
            </a:r>
          </a:p>
        </p:txBody>
      </p:sp>
    </p:spTree>
    <p:extLst>
      <p:ext uri="{BB962C8B-B14F-4D97-AF65-F5344CB8AC3E}">
        <p14:creationId xmlns:p14="http://schemas.microsoft.com/office/powerpoint/2010/main" val="3784045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81FF3-745F-5466-A3DA-2F2D0FEDB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498" y="1101007"/>
            <a:ext cx="11431004" cy="5120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C2F9B-1F1F-E3E7-E651-E244209979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250" y="0"/>
            <a:ext cx="11397251" cy="793019"/>
          </a:xfrm>
        </p:spPr>
        <p:txBody>
          <a:bodyPr anchor="ctr">
            <a:noAutofit/>
          </a:bodyPr>
          <a:lstStyle>
            <a:lvl1pPr marL="0" indent="0">
              <a:buNone/>
              <a:defRPr sz="4000" b="1">
                <a:solidFill>
                  <a:srgbClr val="0021A5"/>
                </a:solidFill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Google Shape;29;p29">
            <a:extLst>
              <a:ext uri="{FF2B5EF4-FFF2-40B4-BE49-F238E27FC236}">
                <a16:creationId xmlns:a16="http://schemas.microsoft.com/office/drawing/2014/main" id="{3844B85C-E26E-7201-BFC6-B3B76A6BBE3F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1817426" y="6567394"/>
            <a:ext cx="198772" cy="19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C11CB5-4935-4921-19A6-80ED3C5646C2}"/>
              </a:ext>
            </a:extLst>
          </p:cNvPr>
          <p:cNvCxnSpPr/>
          <p:nvPr userDrawn="1"/>
        </p:nvCxnSpPr>
        <p:spPr>
          <a:xfrm>
            <a:off x="414250" y="793019"/>
            <a:ext cx="11397251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Google Shape;29;p29">
            <a:extLst>
              <a:ext uri="{FF2B5EF4-FFF2-40B4-BE49-F238E27FC236}">
                <a16:creationId xmlns:a16="http://schemas.microsoft.com/office/drawing/2014/main" id="{EE64C932-26F6-B721-927C-3FFC58E654D7}"/>
              </a:ext>
            </a:extLst>
          </p:cNvPr>
          <p:cNvSpPr txBox="1">
            <a:spLocks/>
          </p:cNvSpPr>
          <p:nvPr userDrawn="1"/>
        </p:nvSpPr>
        <p:spPr>
          <a:xfrm>
            <a:off x="4653899" y="6567393"/>
            <a:ext cx="2804009" cy="19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L="0" lvl="0" indent="0" algn="ctr" defTabSz="914400" rtl="0" eaLnBrk="1" latinLnBrk="0" hangingPunct="1">
              <a:spcBef>
                <a:spcPts val="0"/>
              </a:spcBef>
              <a:buNone/>
              <a:defRPr sz="1266" b="0" i="0" u="none" strike="noStrike" kern="1200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ctr" defTabSz="914400" rtl="0" eaLnBrk="1" latinLnBrk="0" hangingPunct="1">
              <a:spcBef>
                <a:spcPts val="0"/>
              </a:spcBef>
              <a:buNone/>
              <a:defRPr sz="1266" b="0" i="0" u="none" strike="noStrike" kern="1200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ctr" defTabSz="914400" rtl="0" eaLnBrk="1" latinLnBrk="0" hangingPunct="1">
              <a:spcBef>
                <a:spcPts val="0"/>
              </a:spcBef>
              <a:buNone/>
              <a:defRPr sz="1266" b="0" i="0" u="none" strike="noStrike" kern="1200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ctr" defTabSz="914400" rtl="0" eaLnBrk="1" latinLnBrk="0" hangingPunct="1">
              <a:spcBef>
                <a:spcPts val="0"/>
              </a:spcBef>
              <a:buNone/>
              <a:defRPr sz="1266" b="0" i="0" u="none" strike="noStrike" kern="1200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ctr" defTabSz="914400" rtl="0" eaLnBrk="1" latinLnBrk="0" hangingPunct="1">
              <a:spcBef>
                <a:spcPts val="0"/>
              </a:spcBef>
              <a:buNone/>
              <a:defRPr sz="1266" b="0" i="0" u="none" strike="noStrike" kern="1200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ctr" defTabSz="914400" rtl="0" eaLnBrk="1" latinLnBrk="0" hangingPunct="1">
              <a:spcBef>
                <a:spcPts val="0"/>
              </a:spcBef>
              <a:buNone/>
              <a:defRPr sz="1266" b="0" i="0" u="none" strike="noStrike" kern="1200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ctr" defTabSz="914400" rtl="0" eaLnBrk="1" latinLnBrk="0" hangingPunct="1">
              <a:spcBef>
                <a:spcPts val="0"/>
              </a:spcBef>
              <a:buNone/>
              <a:defRPr sz="1266" b="0" i="0" u="none" strike="noStrike" kern="1200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ctr" defTabSz="914400" rtl="0" eaLnBrk="1" latinLnBrk="0" hangingPunct="1">
              <a:spcBef>
                <a:spcPts val="0"/>
              </a:spcBef>
              <a:buNone/>
              <a:defRPr sz="1266" b="0" i="0" u="none" strike="noStrike" kern="1200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ctr" defTabSz="914400" rtl="0" eaLnBrk="1" latinLnBrk="0" hangingPunct="1">
              <a:spcBef>
                <a:spcPts val="0"/>
              </a:spcBef>
              <a:buNone/>
              <a:defRPr sz="1266" b="0" i="0" u="none" strike="noStrike" kern="1200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/>
              <a:t>Louisiana State University | Jan 19, 2024 </a:t>
            </a:r>
          </a:p>
        </p:txBody>
      </p:sp>
    </p:spTree>
    <p:extLst>
      <p:ext uri="{BB962C8B-B14F-4D97-AF65-F5344CB8AC3E}">
        <p14:creationId xmlns:p14="http://schemas.microsoft.com/office/powerpoint/2010/main" val="2743139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;p29">
            <a:extLst>
              <a:ext uri="{FF2B5EF4-FFF2-40B4-BE49-F238E27FC236}">
                <a16:creationId xmlns:a16="http://schemas.microsoft.com/office/drawing/2014/main" id="{13AB7310-6CAC-DF58-6CCA-CBD63557DFA5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1817426" y="6586398"/>
            <a:ext cx="198772" cy="19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BA414E-5C8E-05A4-ECAC-987D099EE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498" y="1101007"/>
            <a:ext cx="11431004" cy="51131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208DA2E-9C4E-5333-02AD-C12F238927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250" y="0"/>
            <a:ext cx="11397251" cy="793019"/>
          </a:xfrm>
        </p:spPr>
        <p:txBody>
          <a:bodyPr anchor="ctr">
            <a:noAutofit/>
          </a:bodyPr>
          <a:lstStyle>
            <a:lvl1pPr marL="0" indent="0">
              <a:buNone/>
              <a:defRPr sz="3600" b="1">
                <a:solidFill>
                  <a:srgbClr val="0021A5"/>
                </a:solidFill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F7A9E4-655F-6A6D-8886-52F286BED963}"/>
              </a:ext>
            </a:extLst>
          </p:cNvPr>
          <p:cNvCxnSpPr/>
          <p:nvPr userDrawn="1"/>
        </p:nvCxnSpPr>
        <p:spPr>
          <a:xfrm>
            <a:off x="414250" y="793019"/>
            <a:ext cx="11397251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Google Shape;29;p29">
            <a:extLst>
              <a:ext uri="{FF2B5EF4-FFF2-40B4-BE49-F238E27FC236}">
                <a16:creationId xmlns:a16="http://schemas.microsoft.com/office/drawing/2014/main" id="{3BD6DAC8-E708-644B-8429-59ADC2B65C62}"/>
              </a:ext>
            </a:extLst>
          </p:cNvPr>
          <p:cNvSpPr txBox="1">
            <a:spLocks/>
          </p:cNvSpPr>
          <p:nvPr userDrawn="1"/>
        </p:nvSpPr>
        <p:spPr>
          <a:xfrm>
            <a:off x="4693995" y="6586397"/>
            <a:ext cx="2804009" cy="19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L="0" lvl="0" indent="0" algn="ctr" defTabSz="914400" rtl="0" eaLnBrk="1" latinLnBrk="0" hangingPunct="1">
              <a:spcBef>
                <a:spcPts val="0"/>
              </a:spcBef>
              <a:buNone/>
              <a:defRPr sz="1266" b="0" i="0" u="none" strike="noStrike" kern="1200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ctr" defTabSz="914400" rtl="0" eaLnBrk="1" latinLnBrk="0" hangingPunct="1">
              <a:spcBef>
                <a:spcPts val="0"/>
              </a:spcBef>
              <a:buNone/>
              <a:defRPr sz="1266" b="0" i="0" u="none" strike="noStrike" kern="1200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ctr" defTabSz="914400" rtl="0" eaLnBrk="1" latinLnBrk="0" hangingPunct="1">
              <a:spcBef>
                <a:spcPts val="0"/>
              </a:spcBef>
              <a:buNone/>
              <a:defRPr sz="1266" b="0" i="0" u="none" strike="noStrike" kern="1200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ctr" defTabSz="914400" rtl="0" eaLnBrk="1" latinLnBrk="0" hangingPunct="1">
              <a:spcBef>
                <a:spcPts val="0"/>
              </a:spcBef>
              <a:buNone/>
              <a:defRPr sz="1266" b="0" i="0" u="none" strike="noStrike" kern="1200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ctr" defTabSz="914400" rtl="0" eaLnBrk="1" latinLnBrk="0" hangingPunct="1">
              <a:spcBef>
                <a:spcPts val="0"/>
              </a:spcBef>
              <a:buNone/>
              <a:defRPr sz="1266" b="0" i="0" u="none" strike="noStrike" kern="1200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ctr" defTabSz="914400" rtl="0" eaLnBrk="1" latinLnBrk="0" hangingPunct="1">
              <a:spcBef>
                <a:spcPts val="0"/>
              </a:spcBef>
              <a:buNone/>
              <a:defRPr sz="1266" b="0" i="0" u="none" strike="noStrike" kern="1200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ctr" defTabSz="914400" rtl="0" eaLnBrk="1" latinLnBrk="0" hangingPunct="1">
              <a:spcBef>
                <a:spcPts val="0"/>
              </a:spcBef>
              <a:buNone/>
              <a:defRPr sz="1266" b="0" i="0" u="none" strike="noStrike" kern="1200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ctr" defTabSz="914400" rtl="0" eaLnBrk="1" latinLnBrk="0" hangingPunct="1">
              <a:spcBef>
                <a:spcPts val="0"/>
              </a:spcBef>
              <a:buNone/>
              <a:defRPr sz="1266" b="0" i="0" u="none" strike="noStrike" kern="1200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ctr" defTabSz="914400" rtl="0" eaLnBrk="1" latinLnBrk="0" hangingPunct="1">
              <a:spcBef>
                <a:spcPts val="0"/>
              </a:spcBef>
              <a:buNone/>
              <a:defRPr sz="1266" b="0" i="0" u="none" strike="noStrike" kern="1200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/>
              <a:t>Louisiana State University | Jan 19, 2024 </a:t>
            </a:r>
          </a:p>
        </p:txBody>
      </p:sp>
    </p:spTree>
    <p:extLst>
      <p:ext uri="{BB962C8B-B14F-4D97-AF65-F5344CB8AC3E}">
        <p14:creationId xmlns:p14="http://schemas.microsoft.com/office/powerpoint/2010/main" val="2100476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;p29">
            <a:extLst>
              <a:ext uri="{FF2B5EF4-FFF2-40B4-BE49-F238E27FC236}">
                <a16:creationId xmlns:a16="http://schemas.microsoft.com/office/drawing/2014/main" id="{13AB7310-6CAC-DF58-6CCA-CBD63557DFA5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1817426" y="6567394"/>
            <a:ext cx="198772" cy="19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0445C-068B-1C32-C5CB-7E4CE33FBF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250" y="0"/>
            <a:ext cx="11397251" cy="793019"/>
          </a:xfrm>
        </p:spPr>
        <p:txBody>
          <a:bodyPr anchor="ctr">
            <a:noAutofit/>
          </a:bodyPr>
          <a:lstStyle>
            <a:lvl1pPr marL="0" indent="0">
              <a:buNone/>
              <a:defRPr sz="4000" b="1">
                <a:solidFill>
                  <a:srgbClr val="0021A5"/>
                </a:solidFill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5308C1-9876-6C0E-31FA-C4DEB03BC7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5506" y="1098055"/>
            <a:ext cx="5486400" cy="4351338"/>
          </a:xfrm>
        </p:spPr>
        <p:txBody>
          <a:bodyPr/>
          <a:lstStyle>
            <a:lvl1pPr>
              <a:defRPr>
                <a:latin typeface="Georgia" panose="02040502050405020303" pitchFamily="18" charset="0"/>
                <a:cs typeface="Gautami" panose="020B0502040204020203" pitchFamily="34" charset="0"/>
              </a:defRPr>
            </a:lvl1pPr>
            <a:lvl2pPr>
              <a:defRPr>
                <a:latin typeface="Georgia" panose="02040502050405020303" pitchFamily="18" charset="0"/>
                <a:cs typeface="Gautami" panose="020B0502040204020203" pitchFamily="34" charset="0"/>
              </a:defRPr>
            </a:lvl2pPr>
            <a:lvl3pPr>
              <a:defRPr>
                <a:latin typeface="Georgia" panose="02040502050405020303" pitchFamily="18" charset="0"/>
                <a:cs typeface="Gautami" panose="020B0502040204020203" pitchFamily="34" charset="0"/>
              </a:defRPr>
            </a:lvl3pPr>
            <a:lvl4pPr>
              <a:defRPr>
                <a:latin typeface="Georgia" panose="02040502050405020303" pitchFamily="18" charset="0"/>
                <a:cs typeface="Gautami" panose="020B0502040204020203" pitchFamily="34" charset="0"/>
              </a:defRPr>
            </a:lvl4pPr>
            <a:lvl5pPr>
              <a:defRPr>
                <a:latin typeface="Georgia" panose="02040502050405020303" pitchFamily="18" charset="0"/>
                <a:cs typeface="Gautam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BD1B237-7993-4B6B-32A2-87F08CE31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437" y="1098055"/>
            <a:ext cx="5486400" cy="4351338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44FE01C-6E3E-7B08-EE66-B90EA1A1E649}"/>
              </a:ext>
            </a:extLst>
          </p:cNvPr>
          <p:cNvCxnSpPr/>
          <p:nvPr userDrawn="1"/>
        </p:nvCxnSpPr>
        <p:spPr>
          <a:xfrm>
            <a:off x="414250" y="793019"/>
            <a:ext cx="11397251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319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FEB93-4E3A-4B74-D818-FA1E9854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840" y="136525"/>
            <a:ext cx="11106319" cy="776287"/>
          </a:xfrm>
        </p:spPr>
        <p:txBody>
          <a:bodyPr/>
          <a:lstStyle>
            <a:lvl1pPr>
              <a:defRPr sz="40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83C3D-BEA5-B523-43AB-6E183A36B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840" y="1120747"/>
            <a:ext cx="11106318" cy="5056216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A3825-8189-F020-841E-2938C0B94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6990" y="6353476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E04B-4DCC-31AB-BFE3-F9A7D9B35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5958" y="6353477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4F9F4FA5-2D54-4A0F-8406-A32420A3A3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3872EAF6-74DB-4F90-BE89-4A22A92B85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75" y="6150845"/>
            <a:ext cx="1072195" cy="7233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2936A1-F240-1037-2B31-AA3908179529}"/>
              </a:ext>
            </a:extLst>
          </p:cNvPr>
          <p:cNvCxnSpPr/>
          <p:nvPr userDrawn="1"/>
        </p:nvCxnSpPr>
        <p:spPr>
          <a:xfrm>
            <a:off x="546886" y="886078"/>
            <a:ext cx="1110631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87106-16F8-72E8-771F-7ECB8B86875F}"/>
              </a:ext>
            </a:extLst>
          </p:cNvPr>
          <p:cNvCxnSpPr>
            <a:cxnSpLocks/>
          </p:cNvCxnSpPr>
          <p:nvPr userDrawn="1"/>
        </p:nvCxnSpPr>
        <p:spPr>
          <a:xfrm flipV="1">
            <a:off x="542840" y="6150845"/>
            <a:ext cx="11106318" cy="12631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286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FEB93-4E3A-4B74-D818-FA1E9854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840" y="136525"/>
            <a:ext cx="11106319" cy="776287"/>
          </a:xfrm>
        </p:spPr>
        <p:txBody>
          <a:bodyPr/>
          <a:lstStyle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A3825-8189-F020-841E-2938C0B94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6990" y="6353476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E04B-4DCC-31AB-BFE3-F9A7D9B35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5958" y="6353477"/>
            <a:ext cx="2743200" cy="365125"/>
          </a:xfrm>
        </p:spPr>
        <p:txBody>
          <a:bodyPr/>
          <a:lstStyle/>
          <a:p>
            <a:fld id="{CB9F9A50-25B8-487E-850F-C864250571E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3872EAF6-74DB-4F90-BE89-4A22A92B85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75" y="6150845"/>
            <a:ext cx="1072195" cy="7233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2936A1-F240-1037-2B31-AA3908179529}"/>
              </a:ext>
            </a:extLst>
          </p:cNvPr>
          <p:cNvCxnSpPr/>
          <p:nvPr userDrawn="1"/>
        </p:nvCxnSpPr>
        <p:spPr>
          <a:xfrm>
            <a:off x="546886" y="886078"/>
            <a:ext cx="1110631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87106-16F8-72E8-771F-7ECB8B86875F}"/>
              </a:ext>
            </a:extLst>
          </p:cNvPr>
          <p:cNvCxnSpPr>
            <a:cxnSpLocks/>
          </p:cNvCxnSpPr>
          <p:nvPr userDrawn="1"/>
        </p:nvCxnSpPr>
        <p:spPr>
          <a:xfrm flipV="1">
            <a:off x="542840" y="6150845"/>
            <a:ext cx="11106318" cy="12631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48C241A-1C68-578C-4157-D0B1C0AD2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2840" y="1020467"/>
            <a:ext cx="5446612" cy="4987375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76B5A53-DC19-A6A4-E072-54A3D90B8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2544" y="1020468"/>
            <a:ext cx="5446613" cy="4987374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5107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F28DB-C7CA-66D2-2557-A9408239F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5C5CE-4390-A873-461A-928F93B71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AE029-40CA-E227-84FA-760503AB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67FEF-C245-1470-2FDF-9C411644E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FE76E-6DC2-DD8A-CBB8-8A838DCFD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F9A50-25B8-487E-850F-C86425057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11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D39A6-AEC8-1BF2-7F30-F77570873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08C23-2DF3-8C30-E53D-82344B080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226C27-E935-85AC-39DD-E9EE0FC55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98662-1169-CDED-47E2-76DE191DA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71D0E-3155-31D4-4F3E-18BDF8867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18842-80B6-FABF-D89D-F410C8075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F9A50-25B8-487E-850F-C86425057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92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4225A-07FB-860D-3EAE-275FDB68B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97E97-C618-27EB-11EB-9CF5C9FA9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2033C3-AFAC-DF01-A5F6-BD8FEFEC6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C853C-D908-4E47-D79B-BB1A3C07E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23B787-19F5-01EC-6B8C-699BA25819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D2F860-87B7-DEA2-3954-105A776AA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34C269-E849-04A0-EF13-1BB2328E0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18BA50-BA63-41CD-86A9-C495E6C8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F9A50-25B8-487E-850F-C86425057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1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0BB51-AB42-5CCB-F1C6-6201F8782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6B2CFB-3F36-E200-A15F-B214BD01F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F3AA7-36B7-FB33-CC88-C3425AEB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F17EDF-4858-1E39-0424-9E2438BC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F9A50-25B8-487E-850F-C86425057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97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9F7915-9DEC-C828-1E7C-7FD5CF9E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F827C-8CD1-B1EA-2ED8-3244A0587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EC4AA-4014-4297-820C-AE9314273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F9A50-25B8-487E-850F-C86425057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24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AF74-5D11-166D-4355-74A4C3E70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196B5-BCB2-58F7-F31F-DFB07C67E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1BD09-1219-AFFC-1F56-E387A0051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03F5B1-4653-01FC-5335-78E7A7EC2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8A0D7-37A2-9146-1133-0370F5FA5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3FF7B-BCE1-3AB8-DD98-9D053DB46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F9A50-25B8-487E-850F-C86425057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6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ECF54A-0763-A783-673F-5AE69A573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39BC1-26A3-63CF-6189-85A5E1A6C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EDD2A-DC0E-8D67-7D24-A3342E8E7B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FB1CA-3559-054D-7019-7213E9BA5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FEA04-9F89-5D40-E37F-094451ED9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9F9A50-25B8-487E-850F-C86425057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5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6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0598A-E408-B122-D280-68E6147AD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498" y="1101007"/>
            <a:ext cx="11431004" cy="477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C641E918-C0C1-6590-F578-D06FA2B5A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72" y="6168525"/>
            <a:ext cx="2237845" cy="6363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E8FB05-8B69-6847-B428-360DBD486A77}"/>
              </a:ext>
            </a:extLst>
          </p:cNvPr>
          <p:cNvSpPr txBox="1"/>
          <p:nvPr/>
        </p:nvSpPr>
        <p:spPr>
          <a:xfrm>
            <a:off x="3048000" y="6486677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accent1">
                    <a:lumMod val="50000"/>
                  </a:schemeClr>
                </a:solidFill>
                <a:latin typeface="Georgia Pro" panose="02040502050405020303" pitchFamily="18" charset="0"/>
              </a:rPr>
              <a:t>ALL RIGHTS RESERVED </a:t>
            </a:r>
            <a:endParaRPr lang="en-US" sz="10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908704-14B3-9439-3265-709FF9427F8F}"/>
              </a:ext>
            </a:extLst>
          </p:cNvPr>
          <p:cNvCxnSpPr>
            <a:cxnSpLocks/>
          </p:cNvCxnSpPr>
          <p:nvPr/>
        </p:nvCxnSpPr>
        <p:spPr>
          <a:xfrm>
            <a:off x="380498" y="817207"/>
            <a:ext cx="11431004" cy="0"/>
          </a:xfrm>
          <a:prstGeom prst="line">
            <a:avLst/>
          </a:prstGeom>
          <a:ln w="76200">
            <a:solidFill>
              <a:srgbClr val="FA4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E1CE957-AAE7-D64E-F581-1F886FCA66FB}"/>
              </a:ext>
            </a:extLst>
          </p:cNvPr>
          <p:cNvCxnSpPr>
            <a:cxnSpLocks/>
          </p:cNvCxnSpPr>
          <p:nvPr/>
        </p:nvCxnSpPr>
        <p:spPr>
          <a:xfrm>
            <a:off x="381000" y="6047767"/>
            <a:ext cx="11430000" cy="0"/>
          </a:xfrm>
          <a:prstGeom prst="line">
            <a:avLst/>
          </a:prstGeom>
          <a:ln w="76200">
            <a:solidFill>
              <a:srgbClr val="0021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3BE680C-33E5-84DD-5C01-795CB5102E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202" y="6134332"/>
            <a:ext cx="791567" cy="704688"/>
          </a:xfrm>
          <a:prstGeom prst="rect">
            <a:avLst/>
          </a:prstGeom>
        </p:spPr>
      </p:pic>
      <p:sp>
        <p:nvSpPr>
          <p:cNvPr id="5" name="Google Shape;29;p29">
            <a:extLst>
              <a:ext uri="{FF2B5EF4-FFF2-40B4-BE49-F238E27FC236}">
                <a16:creationId xmlns:a16="http://schemas.microsoft.com/office/drawing/2014/main" id="{85B7E80C-BC9E-B0EB-77E1-232892EC3639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1817426" y="6567394"/>
            <a:ext cx="198772" cy="19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ctr">
              <a:spcBef>
                <a:spcPts val="0"/>
              </a:spcBef>
              <a:buNone/>
              <a:defRPr sz="1266" b="0" i="0" u="none" strike="noStrike" cap="none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6688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17/06/relationships/model3d" Target="../media/model3d2.glb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251B-D1A4-CFB9-DFE4-A0A754DA0F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Increasing Teleportation Fidelity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using Stabilizer Code based on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Information Entropy Metrics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7DEDD0-CE9E-0220-39CD-8FFFD85F5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7289"/>
            <a:ext cx="9144000" cy="23876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D6A300"/>
                </a:solidFill>
              </a:rPr>
              <a:t> </a:t>
            </a:r>
            <a:r>
              <a:rPr lang="en-US" sz="2800" b="1" dirty="0">
                <a:solidFill>
                  <a:srgbClr val="D6A300"/>
                </a:solidFill>
              </a:rPr>
              <a:t>Syed Emad Uddin Shubha, Tasnuva Farheen</a:t>
            </a:r>
          </a:p>
          <a:p>
            <a:r>
              <a:rPr lang="en-US" sz="2800" b="1" dirty="0">
                <a:solidFill>
                  <a:srgbClr val="D6A300"/>
                </a:solidFill>
              </a:rPr>
              <a:t>Division of Computer Science And Engineering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D201A1-6C69-A3DB-BF64-2C31EB64C373}"/>
              </a:ext>
            </a:extLst>
          </p:cNvPr>
          <p:cNvSpPr/>
          <p:nvPr/>
        </p:nvSpPr>
        <p:spPr>
          <a:xfrm>
            <a:off x="51515" y="51515"/>
            <a:ext cx="12076091" cy="673565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4B5AAD-40B7-AE4F-52B1-E51986A0C098}"/>
              </a:ext>
            </a:extLst>
          </p:cNvPr>
          <p:cNvSpPr/>
          <p:nvPr/>
        </p:nvSpPr>
        <p:spPr>
          <a:xfrm>
            <a:off x="115909" y="122348"/>
            <a:ext cx="11934423" cy="65660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7" name="Picture 6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25E012AE-7F55-E858-BADA-E4B290254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741"/>
            <a:ext cx="2454312" cy="1655762"/>
          </a:xfrm>
          <a:prstGeom prst="rect">
            <a:avLst/>
          </a:prstGeom>
        </p:spPr>
      </p:pic>
      <p:pic>
        <p:nvPicPr>
          <p:cNvPr id="9" name="Picture 8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BBCD2A8A-A824-AB25-0C58-1B286E7CB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753" y="30273"/>
            <a:ext cx="3846490" cy="1358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85E8AE-74ED-998C-0C47-497C4E98B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60414" y="5688107"/>
            <a:ext cx="2454312" cy="974826"/>
          </a:xfrm>
          <a:prstGeom prst="rect">
            <a:avLst/>
          </a:prstGeom>
        </p:spPr>
      </p:pic>
      <p:pic>
        <p:nvPicPr>
          <p:cNvPr id="22" name="Picture 21" descr="A screen shot of a computer&#10;&#10;Description automatically generated">
            <a:extLst>
              <a:ext uri="{FF2B5EF4-FFF2-40B4-BE49-F238E27FC236}">
                <a16:creationId xmlns:a16="http://schemas.microsoft.com/office/drawing/2014/main" id="{19E4AC2F-2B8D-A985-145D-30BEDF033F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14" y="206247"/>
            <a:ext cx="1722707" cy="154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93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70F9-0F6E-348D-AE4F-256D99ADC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Fidelity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C3A487-696C-6D86-7476-CF1A2EEB35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 Closeness between two quantum states.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thus symmetric as expected.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ra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rad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≤1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C3A487-696C-6D86-7476-CF1A2EEB35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4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8F808-8901-FB9B-CC34-B615BB1F3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EEB82-8EE5-6F04-6C7C-9D38BF625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53" y="2623687"/>
            <a:ext cx="4544073" cy="340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35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CBBE7-D18C-38B0-BC15-507531B1E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321A8B-AA73-24E1-4752-CF70C103CA5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66" b="0" i="0" u="none" strike="noStrike" kern="1200" cap="none" spc="0" normalizeH="0" baseline="0" noProof="0" smtClean="0">
                <a:ln>
                  <a:noFill/>
                </a:ln>
                <a:solidFill>
                  <a:srgbClr val="003893"/>
                </a:solidFill>
                <a:effectLst/>
                <a:uLnTx/>
                <a:uFillTx/>
                <a:latin typeface="Gill Sans"/>
                <a:sym typeface="Gill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srgbClr val="003893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EEEDEE-2B9C-F6EA-259F-8B3F8524EACC}"/>
              </a:ext>
            </a:extLst>
          </p:cNvPr>
          <p:cNvSpPr/>
          <p:nvPr/>
        </p:nvSpPr>
        <p:spPr>
          <a:xfrm>
            <a:off x="176622" y="95809"/>
            <a:ext cx="11969394" cy="205483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3A37D7-BCD7-D7E7-367C-79DA65575836}"/>
              </a:ext>
            </a:extLst>
          </p:cNvPr>
          <p:cNvSpPr/>
          <p:nvPr/>
        </p:nvSpPr>
        <p:spPr>
          <a:xfrm>
            <a:off x="4586828" y="6469998"/>
            <a:ext cx="7483252" cy="361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9ECDAB1-7F3A-0ACD-94A9-368E7F8180EE}"/>
              </a:ext>
            </a:extLst>
          </p:cNvPr>
          <p:cNvSpPr/>
          <p:nvPr/>
        </p:nvSpPr>
        <p:spPr>
          <a:xfrm>
            <a:off x="2237874" y="2476720"/>
            <a:ext cx="8159927" cy="168620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14AB02-B61E-70FB-700A-55CEEF6DF946}"/>
              </a:ext>
            </a:extLst>
          </p:cNvPr>
          <p:cNvSpPr txBox="1"/>
          <p:nvPr/>
        </p:nvSpPr>
        <p:spPr>
          <a:xfrm>
            <a:off x="2146118" y="2504217"/>
            <a:ext cx="82877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Can we quantify the choice of QECC with Quantum Discord and Entanglement of Information Metrics ?</a:t>
            </a:r>
          </a:p>
        </p:txBody>
      </p:sp>
    </p:spTree>
    <p:extLst>
      <p:ext uri="{BB962C8B-B14F-4D97-AF65-F5344CB8AC3E}">
        <p14:creationId xmlns:p14="http://schemas.microsoft.com/office/powerpoint/2010/main" val="208104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D8231-D865-73FF-D1A0-7A07E8CB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Discord (QD)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DA459-C823-9821-3E36-E6C1F82C29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Difference between quantum and classical mutual information.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Measures the amount of non-classical correlations in a quantum system.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It captures quantum correlations arising from the disturbance caused by local measurements on one part of the system.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en-US" dirty="0"/>
                  <a:t>Unlike entanglement, quantum discord can be non-zero even in separable (non-entangled) states. Zero discord implies the system is classically correlated.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Discord is asymmetric.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DA459-C823-9821-3E36-E6C1F82C29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4" t="-1568" r="-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ED1BA6-716F-0F62-7C44-E8C21DDB1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0797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D0F23-8483-E7C1-B222-83AA9A8F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Entanglement of Formation (</a:t>
            </a:r>
            <a:r>
              <a:rPr lang="en-US" err="1"/>
              <a:t>EoF</a:t>
            </a:r>
            <a:r>
              <a:rPr lang="en-US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FFEDBE-BA1B-57FD-11E4-6536AC9834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2840" y="1120747"/>
                <a:ext cx="11106318" cy="5049413"/>
              </a:xfrm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Entanglement of Formation quantifies the amount of entanglement needed to create a given quantum state using pure entangled states.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Given a density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dirty="0"/>
                  <a:t>, we can define </a:t>
                </a:r>
                <a:r>
                  <a:rPr lang="en-US" dirty="0" err="1"/>
                  <a:t>EoF</a:t>
                </a:r>
                <a:r>
                  <a:rPr lang="en-US" dirty="0"/>
                  <a:t> as,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⟩⟨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Von Neumann Entropy.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For separable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For pure states, It equals to Entanglement Entropy.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FFEDBE-BA1B-57FD-11E4-6536AC983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840" y="1120747"/>
                <a:ext cx="11106318" cy="5049413"/>
              </a:xfrm>
              <a:blipFill>
                <a:blip r:embed="rId2"/>
                <a:stretch>
                  <a:fillRect l="-658" t="-144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8E5A1-2A0E-E483-022C-9C8DF8E45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96672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A4A4-319D-733A-04A6-6D05BF75C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A8FF0-673B-EF95-CB1D-BB36FAB79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Employing QECC is computationally expensive.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Hence, we tried applying noise to Alice’s side. It changed Fidelity!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C7B77A-08E1-6CC6-F141-EDBF41F6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057B7-16EC-A808-80E7-E2630D659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584" y="2154053"/>
            <a:ext cx="5182830" cy="39483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705327-A190-CCB3-319D-1B038C97AB51}"/>
              </a:ext>
            </a:extLst>
          </p:cNvPr>
          <p:cNvSpPr/>
          <p:nvPr/>
        </p:nvSpPr>
        <p:spPr>
          <a:xfrm>
            <a:off x="3573379" y="2923674"/>
            <a:ext cx="144379" cy="2177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9A9947-77C8-09A8-3B24-D44F1D580601}"/>
              </a:ext>
            </a:extLst>
          </p:cNvPr>
          <p:cNvSpPr txBox="1"/>
          <p:nvPr/>
        </p:nvSpPr>
        <p:spPr>
          <a:xfrm rot="16200000">
            <a:off x="2275792" y="3464189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Quantum Fidelity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9948E7-061C-50B8-6FBA-8C860B79B5FD}"/>
              </a:ext>
            </a:extLst>
          </p:cNvPr>
          <p:cNvSpPr/>
          <p:nvPr/>
        </p:nvSpPr>
        <p:spPr>
          <a:xfrm>
            <a:off x="6208295" y="5823284"/>
            <a:ext cx="180473" cy="2791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6DDB0F-2C9F-4438-A7D2-8DAB24E9E9FB}"/>
              </a:ext>
            </a:extLst>
          </p:cNvPr>
          <p:cNvSpPr txBox="1"/>
          <p:nvPr/>
        </p:nvSpPr>
        <p:spPr>
          <a:xfrm>
            <a:off x="6096000" y="5751092"/>
            <a:ext cx="40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5639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8E9D5-D879-C70D-CA5B-3837A38DD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5A8A1-8804-8385-A453-4A531F0B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of QD and </a:t>
            </a:r>
            <a:r>
              <a:rPr lang="en-US" dirty="0" err="1"/>
              <a:t>EoF</a:t>
            </a:r>
            <a:r>
              <a:rPr lang="en-US" dirty="0"/>
              <a:t> (varying p, q)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95CD8-4FC4-3BFD-5B46-CC686F214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AE01A-15C7-8AFE-C058-951313620958}"/>
              </a:ext>
            </a:extLst>
          </p:cNvPr>
          <p:cNvSpPr txBox="1"/>
          <p:nvPr/>
        </p:nvSpPr>
        <p:spPr>
          <a:xfrm>
            <a:off x="1570086" y="1371410"/>
            <a:ext cx="3128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Quantum Discord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1389E-AF32-3CCA-451C-A39C8A15194A}"/>
              </a:ext>
            </a:extLst>
          </p:cNvPr>
          <p:cNvSpPr txBox="1"/>
          <p:nvPr/>
        </p:nvSpPr>
        <p:spPr>
          <a:xfrm>
            <a:off x="7073449" y="1368381"/>
            <a:ext cx="4488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Entanglement of Formation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870293-ECAD-0B1A-C71B-B93CFBB68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332" y="2002055"/>
            <a:ext cx="5184658" cy="394977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A27F83F-BFE7-8248-BEC5-AEDDDAE4E654}"/>
              </a:ext>
            </a:extLst>
          </p:cNvPr>
          <p:cNvGrpSpPr/>
          <p:nvPr/>
        </p:nvGrpSpPr>
        <p:grpSpPr>
          <a:xfrm>
            <a:off x="542840" y="2003666"/>
            <a:ext cx="5182830" cy="3948387"/>
            <a:chOff x="542840" y="2003666"/>
            <a:chExt cx="5182830" cy="39483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BD01CF-6513-BF57-64CF-DA8166161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2840" y="2003666"/>
              <a:ext cx="5182830" cy="394838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DBFA83A-88D1-6457-275A-A17997BE8ED0}"/>
                </a:ext>
              </a:extLst>
            </p:cNvPr>
            <p:cNvSpPr/>
            <p:nvPr/>
          </p:nvSpPr>
          <p:spPr>
            <a:xfrm>
              <a:off x="542840" y="3140242"/>
              <a:ext cx="239213" cy="13114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657E433-FB90-1B3F-A784-769790C66002}"/>
              </a:ext>
            </a:extLst>
          </p:cNvPr>
          <p:cNvSpPr txBox="1"/>
          <p:nvPr/>
        </p:nvSpPr>
        <p:spPr>
          <a:xfrm rot="16200000">
            <a:off x="-751265" y="3062121"/>
            <a:ext cx="282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Quantum Discord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FB7509-7565-620C-D226-B51A5ECFAC03}"/>
              </a:ext>
            </a:extLst>
          </p:cNvPr>
          <p:cNvSpPr/>
          <p:nvPr/>
        </p:nvSpPr>
        <p:spPr>
          <a:xfrm>
            <a:off x="6466332" y="2767263"/>
            <a:ext cx="211194" cy="1864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E5F7A-261B-AC73-0515-0F8241F2039E}"/>
              </a:ext>
            </a:extLst>
          </p:cNvPr>
          <p:cNvSpPr txBox="1"/>
          <p:nvPr/>
        </p:nvSpPr>
        <p:spPr>
          <a:xfrm rot="16200000">
            <a:off x="4883441" y="3656218"/>
            <a:ext cx="324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Entanglement of Formation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9F165B-EEA8-D0E1-315A-B53B9512BAA0}"/>
              </a:ext>
            </a:extLst>
          </p:cNvPr>
          <p:cNvSpPr/>
          <p:nvPr/>
        </p:nvSpPr>
        <p:spPr>
          <a:xfrm>
            <a:off x="3176337" y="5727032"/>
            <a:ext cx="385010" cy="224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CAE56C-C394-DE2E-A46B-C4262E14F6D7}"/>
              </a:ext>
            </a:extLst>
          </p:cNvPr>
          <p:cNvSpPr/>
          <p:nvPr/>
        </p:nvSpPr>
        <p:spPr>
          <a:xfrm>
            <a:off x="9140462" y="5754999"/>
            <a:ext cx="385010" cy="224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C57101-A67B-B5BA-9B6A-0640BE6CB35B}"/>
              </a:ext>
            </a:extLst>
          </p:cNvPr>
          <p:cNvSpPr txBox="1"/>
          <p:nvPr/>
        </p:nvSpPr>
        <p:spPr>
          <a:xfrm>
            <a:off x="3083452" y="5695122"/>
            <a:ext cx="56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2EAE6F-850F-C917-BF22-578EA0CEDD12}"/>
              </a:ext>
            </a:extLst>
          </p:cNvPr>
          <p:cNvSpPr txBox="1"/>
          <p:nvPr/>
        </p:nvSpPr>
        <p:spPr>
          <a:xfrm>
            <a:off x="9058661" y="5727032"/>
            <a:ext cx="56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679109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CD57B-F0A5-EBCC-5523-3EDA4BE78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D104D9-1EF0-E7D2-3ECA-162124C9B4F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66" b="0" i="0" u="none" strike="noStrike" kern="1200" cap="none" spc="0" normalizeH="0" baseline="0" noProof="0" smtClean="0">
                <a:ln>
                  <a:noFill/>
                </a:ln>
                <a:solidFill>
                  <a:srgbClr val="003893"/>
                </a:solidFill>
                <a:effectLst/>
                <a:uLnTx/>
                <a:uFillTx/>
                <a:latin typeface="Gill Sans"/>
                <a:sym typeface="Gill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srgbClr val="003893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D7DFB5-F6B7-88B4-3385-864C00934130}"/>
              </a:ext>
            </a:extLst>
          </p:cNvPr>
          <p:cNvSpPr/>
          <p:nvPr/>
        </p:nvSpPr>
        <p:spPr>
          <a:xfrm>
            <a:off x="176622" y="95809"/>
            <a:ext cx="11969394" cy="205483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572969-841C-3285-B88D-3FB80970513D}"/>
              </a:ext>
            </a:extLst>
          </p:cNvPr>
          <p:cNvSpPr/>
          <p:nvPr/>
        </p:nvSpPr>
        <p:spPr>
          <a:xfrm>
            <a:off x="4586828" y="6469998"/>
            <a:ext cx="7483252" cy="361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BAB613-818B-4FE5-5984-6CEEB613BF9A}"/>
              </a:ext>
            </a:extLst>
          </p:cNvPr>
          <p:cNvSpPr/>
          <p:nvPr/>
        </p:nvSpPr>
        <p:spPr>
          <a:xfrm>
            <a:off x="2237874" y="2476720"/>
            <a:ext cx="8159927" cy="16862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59C2A7-F400-5307-9028-B01D8A7DEE1C}"/>
              </a:ext>
            </a:extLst>
          </p:cNvPr>
          <p:cNvSpPr txBox="1"/>
          <p:nvPr/>
        </p:nvSpPr>
        <p:spPr>
          <a:xfrm>
            <a:off x="2237874" y="3058213"/>
            <a:ext cx="8287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can we improve fidelity by employing QECC?</a:t>
            </a:r>
          </a:p>
        </p:txBody>
      </p:sp>
    </p:spTree>
    <p:extLst>
      <p:ext uri="{BB962C8B-B14F-4D97-AF65-F5344CB8AC3E}">
        <p14:creationId xmlns:p14="http://schemas.microsoft.com/office/powerpoint/2010/main" val="1209226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3B3A7-E806-950A-07E3-804782CC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Stabilizer Code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9C0269-6DFB-7403-552A-28E83BAB91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We encode the qubit into a coding subspace,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, which is stabilized by generators, say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which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b="0" dirty="0"/>
                  <a:t> for all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b="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b="0" dirty="0"/>
                  <a:t>Now sa</a:t>
                </a:r>
                <a:r>
                  <a:rPr lang="en-US" dirty="0"/>
                  <a:t>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set of errors that can be corrected by the error correction code. Then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∈{+1, −1}</m:t>
                      </m:r>
                    </m:oMath>
                  </m:oMathPara>
                </a14:m>
                <a:endParaRPr lang="en-US" b="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b="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For a specific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/>
                  <a:t>, we call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b="0" dirty="0"/>
                  <a:t>} the syndromes. Different errors must have distinct syndromes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9C0269-6DFB-7403-552A-28E83BAB91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4" t="-1568" r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44DDDE-A893-903B-B410-D6EF78543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15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31AB2-1444-F1F1-DC4C-6A484C6F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Qubit Code vs 7 Qubit Code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553E29-0D6F-CC3E-65A6-757E5C5723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5 Qubit Code is the smallest QECC for correct any arbitrary single qubit errors.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Stabilizers: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𝑋𝑍𝑍𝑋𝐼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𝐼𝑋𝑍𝑍𝑋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𝑋𝐼𝑋𝑍𝑍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𝑍𝑋𝐼𝑋𝑍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𝑋𝑋𝑋𝑋𝑋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𝑍𝑍𝑍𝑍𝑍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7 Qubit Code is also known as Steane Code, is a CSS Code (more Robust).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Stabilizers: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𝐼𝐼𝐼𝑋𝑋𝑋𝑋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𝐼𝑋𝑋𝐼𝐼𝑋𝑋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𝑋𝐼𝑋𝐼𝑋𝐼𝑋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𝐼𝐼𝐼𝑍𝑍𝑍𝑍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𝐼𝑍𝑍𝐼𝐼𝑍𝑍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𝑍𝐼𝑍𝐼𝑍𝐼𝑍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𝑋𝑋𝑋𝑋𝑋𝑋𝑋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𝑍𝑍𝑍𝑍𝑍𝑍𝑍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553E29-0D6F-CC3E-65A6-757E5C572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4" t="-1568" r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967310-F29C-5C61-4AD1-A34766CE2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705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64EEE-C44D-4CF8-717C-17F17CA13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03CF31-119F-7DAA-7C85-0B0C067C91E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66" b="0" i="0" u="none" strike="noStrike" kern="1200" cap="none" spc="0" normalizeH="0" baseline="0" noProof="0" smtClean="0">
                <a:ln>
                  <a:noFill/>
                </a:ln>
                <a:solidFill>
                  <a:srgbClr val="003893"/>
                </a:solidFill>
                <a:effectLst/>
                <a:uLnTx/>
                <a:uFillTx/>
                <a:latin typeface="Gill Sans"/>
                <a:sym typeface="Gill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srgbClr val="003893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FFCB81-B61B-DC43-F874-5C9D941499EA}"/>
              </a:ext>
            </a:extLst>
          </p:cNvPr>
          <p:cNvSpPr/>
          <p:nvPr/>
        </p:nvSpPr>
        <p:spPr>
          <a:xfrm>
            <a:off x="176622" y="95809"/>
            <a:ext cx="11969394" cy="205483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79021B-570E-5296-D3B6-71163E0E3EC7}"/>
              </a:ext>
            </a:extLst>
          </p:cNvPr>
          <p:cNvSpPr/>
          <p:nvPr/>
        </p:nvSpPr>
        <p:spPr>
          <a:xfrm>
            <a:off x="4586828" y="6469998"/>
            <a:ext cx="7483252" cy="361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337316-9493-6E5C-77D3-130569A4CE9A}"/>
              </a:ext>
            </a:extLst>
          </p:cNvPr>
          <p:cNvSpPr/>
          <p:nvPr/>
        </p:nvSpPr>
        <p:spPr>
          <a:xfrm>
            <a:off x="2237874" y="2476720"/>
            <a:ext cx="8159927" cy="16862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DF97D-391A-43B9-D88A-CFA481A7F0B5}"/>
              </a:ext>
            </a:extLst>
          </p:cNvPr>
          <p:cNvSpPr txBox="1"/>
          <p:nvPr/>
        </p:nvSpPr>
        <p:spPr>
          <a:xfrm>
            <a:off x="2237874" y="3058213"/>
            <a:ext cx="8287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When to deploy which QECC? </a:t>
            </a:r>
          </a:p>
        </p:txBody>
      </p:sp>
    </p:spTree>
    <p:extLst>
      <p:ext uri="{BB962C8B-B14F-4D97-AF65-F5344CB8AC3E}">
        <p14:creationId xmlns:p14="http://schemas.microsoft.com/office/powerpoint/2010/main" val="2311606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3E83-44C3-9195-E509-044D7534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C2CA504-850A-5B47-8CDA-D65B0270D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r="7564" b="14372"/>
          <a:stretch/>
        </p:blipFill>
        <p:spPr>
          <a:xfrm>
            <a:off x="1739549" y="1754278"/>
            <a:ext cx="1082842" cy="110072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A7E907-6017-7D4E-14F1-656F896C2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</a:t>
            </a:r>
            <a:endParaRPr lang="en-US" dirty="0"/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5481FF4-9E91-5015-D6CC-56EE36378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61" b="42421"/>
          <a:stretch/>
        </p:blipFill>
        <p:spPr>
          <a:xfrm>
            <a:off x="4379495" y="1986714"/>
            <a:ext cx="2511592" cy="78407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9CA609-A995-7708-563D-0A8E34851325}"/>
              </a:ext>
            </a:extLst>
          </p:cNvPr>
          <p:cNvCxnSpPr>
            <a:cxnSpLocks/>
          </p:cNvCxnSpPr>
          <p:nvPr/>
        </p:nvCxnSpPr>
        <p:spPr>
          <a:xfrm>
            <a:off x="3741817" y="2362706"/>
            <a:ext cx="8181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36FE0D-F202-ED1B-657A-AB87ED9C6617}"/>
              </a:ext>
            </a:extLst>
          </p:cNvPr>
          <p:cNvCxnSpPr/>
          <p:nvPr/>
        </p:nvCxnSpPr>
        <p:spPr>
          <a:xfrm>
            <a:off x="6622385" y="2362706"/>
            <a:ext cx="8181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357888-41C1-8DD7-366E-0FEFF08A7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8" r="13146" b="15817"/>
          <a:stretch/>
        </p:blipFill>
        <p:spPr>
          <a:xfrm>
            <a:off x="8456215" y="1542026"/>
            <a:ext cx="1082842" cy="1228758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5345DE3-74DA-E830-2F51-C51CD1D452F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27805" r="7172" b="41879"/>
          <a:stretch/>
        </p:blipFill>
        <p:spPr>
          <a:xfrm>
            <a:off x="4356930" y="3218294"/>
            <a:ext cx="2779295" cy="9934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CE4442-BC5A-D7B7-7741-9D231E5B0ABC}"/>
              </a:ext>
            </a:extLst>
          </p:cNvPr>
          <p:cNvSpPr txBox="1"/>
          <p:nvPr/>
        </p:nvSpPr>
        <p:spPr>
          <a:xfrm>
            <a:off x="4247143" y="1613955"/>
            <a:ext cx="3193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Quantum Teleportation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EDC75A-A26F-7B94-9191-56FE72BA40F2}"/>
              </a:ext>
            </a:extLst>
          </p:cNvPr>
          <p:cNvSpPr txBox="1"/>
          <p:nvPr/>
        </p:nvSpPr>
        <p:spPr>
          <a:xfrm>
            <a:off x="3852971" y="2869652"/>
            <a:ext cx="3787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Quantum Decoherence/noise</a:t>
            </a:r>
          </a:p>
        </p:txBody>
      </p:sp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DC72596-4AA9-537D-CC70-128EA939DF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32"/>
          <a:stretch/>
        </p:blipFill>
        <p:spPr>
          <a:xfrm>
            <a:off x="2305029" y="4699274"/>
            <a:ext cx="1645825" cy="1405015"/>
          </a:xfrm>
          <a:prstGeom prst="rect">
            <a:avLst/>
          </a:prstGeom>
        </p:spPr>
      </p:pic>
      <p:pic>
        <p:nvPicPr>
          <p:cNvPr id="24" name="Picture 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9EBE5D1-A77B-C34E-2F1E-BA5ACC80BD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14256" r="-2105" b="15537"/>
          <a:stretch/>
        </p:blipFill>
        <p:spPr>
          <a:xfrm>
            <a:off x="5020646" y="4994686"/>
            <a:ext cx="1601739" cy="1124544"/>
          </a:xfrm>
          <a:prstGeom prst="rect">
            <a:avLst/>
          </a:prstGeom>
        </p:spPr>
      </p:pic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CA42233-9CAA-1F75-31EC-25E32E8A74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4" r="6272" b="13684"/>
          <a:stretch/>
        </p:blipFill>
        <p:spPr>
          <a:xfrm>
            <a:off x="7880948" y="4900513"/>
            <a:ext cx="1055289" cy="105555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D79C221-A57A-2613-D34C-0A032D286587}"/>
              </a:ext>
            </a:extLst>
          </p:cNvPr>
          <p:cNvSpPr txBox="1"/>
          <p:nvPr/>
        </p:nvSpPr>
        <p:spPr>
          <a:xfrm>
            <a:off x="4247143" y="4360331"/>
            <a:ext cx="3193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</a:rPr>
              <a:t>Quantum Error Correction </a:t>
            </a:r>
          </a:p>
        </p:txBody>
      </p:sp>
    </p:spTree>
    <p:extLst>
      <p:ext uri="{BB962C8B-B14F-4D97-AF65-F5344CB8AC3E}">
        <p14:creationId xmlns:p14="http://schemas.microsoft.com/office/powerpoint/2010/main" val="256904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83E3B-290E-A253-08B2-EF1160E76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code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AC93B-ABFF-238E-24A0-49913BD62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Low </a:t>
            </a:r>
            <a:r>
              <a:rPr lang="en-US" dirty="0" err="1"/>
              <a:t>Eof</a:t>
            </a:r>
            <a:r>
              <a:rPr lang="en-US" dirty="0"/>
              <a:t>, Low QD: Unusable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Low </a:t>
            </a:r>
            <a:r>
              <a:rPr lang="en-US" dirty="0" err="1"/>
              <a:t>Eof</a:t>
            </a:r>
            <a:r>
              <a:rPr lang="en-US" dirty="0"/>
              <a:t>, High QD: Preserve quantum residue: 5 Qubit Code?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High </a:t>
            </a:r>
            <a:r>
              <a:rPr lang="en-US" dirty="0" err="1"/>
              <a:t>Eof</a:t>
            </a:r>
            <a:r>
              <a:rPr lang="en-US" dirty="0"/>
              <a:t>, Low QD: Preserve entanglement: 7 Qubit Code?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High </a:t>
            </a:r>
            <a:r>
              <a:rPr lang="en-US" dirty="0" err="1"/>
              <a:t>Eof</a:t>
            </a:r>
            <a:r>
              <a:rPr lang="en-US" dirty="0"/>
              <a:t>, High QD: No QECC required!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8C82B-D8E4-8318-841C-DEA3E2D9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210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6BE87-E0AF-CE8C-A63B-86C0C7DC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97EFE5-A17F-7142-533E-4820B8D1A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682" y="990634"/>
            <a:ext cx="6401415" cy="487673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7FDC7-7253-AD06-5FDD-5FD9B9FCE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50E15F-F215-F52E-876E-EA32FACBBD45}"/>
              </a:ext>
            </a:extLst>
          </p:cNvPr>
          <p:cNvSpPr/>
          <p:nvPr/>
        </p:nvSpPr>
        <p:spPr>
          <a:xfrm>
            <a:off x="2827421" y="1528011"/>
            <a:ext cx="209482" cy="3176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AB8D8-1FA1-7244-5516-56775CB5C4D2}"/>
              </a:ext>
            </a:extLst>
          </p:cNvPr>
          <p:cNvSpPr txBox="1"/>
          <p:nvPr/>
        </p:nvSpPr>
        <p:spPr>
          <a:xfrm rot="16200000">
            <a:off x="1674862" y="2931513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Fidelity Improvement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AD16A1-082B-45CC-92DA-3019E2471C8C}"/>
              </a:ext>
            </a:extLst>
          </p:cNvPr>
          <p:cNvSpPr/>
          <p:nvPr/>
        </p:nvSpPr>
        <p:spPr>
          <a:xfrm>
            <a:off x="5954389" y="5558589"/>
            <a:ext cx="566727" cy="308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B55A0-41B2-985F-EED4-46B087181FF0}"/>
              </a:ext>
            </a:extLst>
          </p:cNvPr>
          <p:cNvSpPr txBox="1"/>
          <p:nvPr/>
        </p:nvSpPr>
        <p:spPr>
          <a:xfrm>
            <a:off x="5632022" y="5624564"/>
            <a:ext cx="73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F0B987-1BD1-9898-EF72-8FDB01592F33}"/>
              </a:ext>
            </a:extLst>
          </p:cNvPr>
          <p:cNvSpPr/>
          <p:nvPr/>
        </p:nvSpPr>
        <p:spPr>
          <a:xfrm>
            <a:off x="8542421" y="1201179"/>
            <a:ext cx="397042" cy="4591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AE8A13-4E2F-6423-5269-0993482CA4A3}"/>
              </a:ext>
            </a:extLst>
          </p:cNvPr>
          <p:cNvSpPr txBox="1"/>
          <p:nvPr/>
        </p:nvSpPr>
        <p:spPr>
          <a:xfrm>
            <a:off x="8533157" y="1113495"/>
            <a:ext cx="73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9444CE-FF9E-7A68-9AF9-C1D73726BBCC}"/>
              </a:ext>
            </a:extLst>
          </p:cNvPr>
          <p:cNvSpPr txBox="1"/>
          <p:nvPr/>
        </p:nvSpPr>
        <p:spPr>
          <a:xfrm>
            <a:off x="8518358" y="1343345"/>
            <a:ext cx="54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20A951-A6D8-2698-D1B9-E32C74F0E39C}"/>
              </a:ext>
            </a:extLst>
          </p:cNvPr>
          <p:cNvSpPr/>
          <p:nvPr/>
        </p:nvSpPr>
        <p:spPr>
          <a:xfrm>
            <a:off x="7832558" y="1712677"/>
            <a:ext cx="369333" cy="469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A1D0A-5D67-4E20-DF29-7E76A7F5BD4A}"/>
              </a:ext>
            </a:extLst>
          </p:cNvPr>
          <p:cNvSpPr/>
          <p:nvPr/>
        </p:nvSpPr>
        <p:spPr>
          <a:xfrm>
            <a:off x="8565224" y="2129589"/>
            <a:ext cx="369333" cy="469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AB34DB-F87F-1AD2-1FD7-F37CCBEE6AFF}"/>
              </a:ext>
            </a:extLst>
          </p:cNvPr>
          <p:cNvSpPr/>
          <p:nvPr/>
        </p:nvSpPr>
        <p:spPr>
          <a:xfrm>
            <a:off x="7832558" y="2547084"/>
            <a:ext cx="369333" cy="469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B7C95B-D330-9AEE-6DBB-3B0EA76C2C13}"/>
              </a:ext>
            </a:extLst>
          </p:cNvPr>
          <p:cNvSpPr txBox="1"/>
          <p:nvPr/>
        </p:nvSpPr>
        <p:spPr>
          <a:xfrm>
            <a:off x="7772401" y="1605833"/>
            <a:ext cx="73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B7C737-F2CB-11A6-9516-CCC6F7B306E6}"/>
              </a:ext>
            </a:extLst>
          </p:cNvPr>
          <p:cNvSpPr txBox="1"/>
          <p:nvPr/>
        </p:nvSpPr>
        <p:spPr>
          <a:xfrm>
            <a:off x="7772401" y="1853765"/>
            <a:ext cx="73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AAA58B-AAAD-873B-352B-5ADD2349DD30}"/>
              </a:ext>
            </a:extLst>
          </p:cNvPr>
          <p:cNvSpPr txBox="1"/>
          <p:nvPr/>
        </p:nvSpPr>
        <p:spPr>
          <a:xfrm>
            <a:off x="8489903" y="2059202"/>
            <a:ext cx="54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7659D1-FCD9-15FC-AF58-8C6F0F17D19B}"/>
              </a:ext>
            </a:extLst>
          </p:cNvPr>
          <p:cNvSpPr txBox="1"/>
          <p:nvPr/>
        </p:nvSpPr>
        <p:spPr>
          <a:xfrm>
            <a:off x="8488128" y="2320590"/>
            <a:ext cx="54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E74B4-B118-DC25-382A-2F3D9B6F6601}"/>
              </a:ext>
            </a:extLst>
          </p:cNvPr>
          <p:cNvSpPr txBox="1"/>
          <p:nvPr/>
        </p:nvSpPr>
        <p:spPr>
          <a:xfrm>
            <a:off x="7747212" y="2509464"/>
            <a:ext cx="54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F2C70E-CC27-955A-EF2D-43AAE3AB0E3E}"/>
              </a:ext>
            </a:extLst>
          </p:cNvPr>
          <p:cNvSpPr txBox="1"/>
          <p:nvPr/>
        </p:nvSpPr>
        <p:spPr>
          <a:xfrm>
            <a:off x="7741197" y="2731750"/>
            <a:ext cx="54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0.6</a:t>
            </a:r>
          </a:p>
        </p:txBody>
      </p:sp>
    </p:spTree>
    <p:extLst>
      <p:ext uri="{BB962C8B-B14F-4D97-AF65-F5344CB8AC3E}">
        <p14:creationId xmlns:p14="http://schemas.microsoft.com/office/powerpoint/2010/main" val="2323852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9338-7ED0-0577-9F45-0D26275D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EBC74-5448-BC23-C7CC-DA8DBE160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Completing the simulation to confirm hypothesis.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Extending the simulation to for more realistic modelling.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Reducing computational complexity.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Exploring more QECC alternatives.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91798F-BC0D-2F80-783C-F60AB5A88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22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676EC-1E2B-E141-FA7D-6EAD8090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F3951-F99F-3742-3C54-B58CE9B31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Any Questions?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7A5C4-D6B9-3822-863C-A1E1DB0AB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78298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3A62-329A-D171-D14E-AA99EC3BF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Noise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11A2DD-4653-A6DA-E960-18B345940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Sphere">
                <a:extLst>
                  <a:ext uri="{FF2B5EF4-FFF2-40B4-BE49-F238E27FC236}">
                    <a16:creationId xmlns:a16="http://schemas.microsoft.com/office/drawing/2014/main" id="{64B48B04-7D31-6695-765D-F263C504B98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99898696"/>
                  </p:ext>
                </p:extLst>
              </p:nvPr>
            </p:nvGraphicFramePr>
            <p:xfrm>
              <a:off x="2270992" y="1448191"/>
              <a:ext cx="2553672" cy="25031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53672" cy="2503122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212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Sphere">
                <a:extLst>
                  <a:ext uri="{FF2B5EF4-FFF2-40B4-BE49-F238E27FC236}">
                    <a16:creationId xmlns:a16="http://schemas.microsoft.com/office/drawing/2014/main" id="{64B48B04-7D31-6695-765D-F263C504B9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0992" y="1448191"/>
                <a:ext cx="2553672" cy="2503122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FDA12-F75B-C58A-DA20-7ACF23EFD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4424" y="4438543"/>
            <a:ext cx="4281826" cy="776288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/>
              <a:t>Amplitude Damping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FB529F-7A17-1D48-4201-B66772336B08}"/>
              </a:ext>
            </a:extLst>
          </p:cNvPr>
          <p:cNvCxnSpPr/>
          <p:nvPr/>
        </p:nvCxnSpPr>
        <p:spPr>
          <a:xfrm flipV="1">
            <a:off x="3547828" y="1624263"/>
            <a:ext cx="470719" cy="107548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DDA627-D740-A662-382D-3A683CDDD725}"/>
              </a:ext>
            </a:extLst>
          </p:cNvPr>
          <p:cNvCxnSpPr>
            <a:cxnSpLocks/>
          </p:cNvCxnSpPr>
          <p:nvPr/>
        </p:nvCxnSpPr>
        <p:spPr>
          <a:xfrm>
            <a:off x="3547828" y="2699752"/>
            <a:ext cx="988077" cy="72924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4">
            <a:extLst>
              <a:ext uri="{FF2B5EF4-FFF2-40B4-BE49-F238E27FC236}">
                <a16:creationId xmlns:a16="http://schemas.microsoft.com/office/drawing/2014/main" id="{A735DCF8-21F7-C73D-6163-10FAE2E8C795}"/>
              </a:ext>
            </a:extLst>
          </p:cNvPr>
          <p:cNvSpPr txBox="1">
            <a:spLocks/>
          </p:cNvSpPr>
          <p:nvPr/>
        </p:nvSpPr>
        <p:spPr>
          <a:xfrm>
            <a:off x="7115379" y="4465184"/>
            <a:ext cx="4281826" cy="776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b="1" dirty="0"/>
              <a:t>Phase Damping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 descr="Red Sphere">
                <a:extLst>
                  <a:ext uri="{FF2B5EF4-FFF2-40B4-BE49-F238E27FC236}">
                    <a16:creationId xmlns:a16="http://schemas.microsoft.com/office/drawing/2014/main" id="{710C3BFA-7D09-A4F3-EDE2-D2A8620B25D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43016635"/>
                  </p:ext>
                </p:extLst>
              </p:nvPr>
            </p:nvGraphicFramePr>
            <p:xfrm>
              <a:off x="7083295" y="1624263"/>
              <a:ext cx="2553671" cy="235918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553671" cy="235918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1669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 descr="Red Sphere">
                <a:extLst>
                  <a:ext uri="{FF2B5EF4-FFF2-40B4-BE49-F238E27FC236}">
                    <a16:creationId xmlns:a16="http://schemas.microsoft.com/office/drawing/2014/main" id="{710C3BFA-7D09-A4F3-EDE2-D2A8620B25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83295" y="1624263"/>
                <a:ext cx="2553671" cy="2359184"/>
              </a:xfrm>
              <a:prstGeom prst="rect">
                <a:avLst/>
              </a:prstGeom>
            </p:spPr>
          </p:pic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094B56-0F21-ABD8-A186-C38500F01819}"/>
              </a:ext>
            </a:extLst>
          </p:cNvPr>
          <p:cNvCxnSpPr/>
          <p:nvPr/>
        </p:nvCxnSpPr>
        <p:spPr>
          <a:xfrm flipV="1">
            <a:off x="8360130" y="1728366"/>
            <a:ext cx="470719" cy="107548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F780C8-2058-A510-6CEA-F6BC648A1C87}"/>
              </a:ext>
            </a:extLst>
          </p:cNvPr>
          <p:cNvCxnSpPr>
            <a:cxnSpLocks/>
          </p:cNvCxnSpPr>
          <p:nvPr/>
        </p:nvCxnSpPr>
        <p:spPr>
          <a:xfrm flipH="1" flipV="1">
            <a:off x="7636992" y="1859830"/>
            <a:ext cx="723138" cy="94402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DCE60C13-1AE4-7312-457C-616D8C1B52CB}"/>
              </a:ext>
            </a:extLst>
          </p:cNvPr>
          <p:cNvCxnSpPr/>
          <p:nvPr/>
        </p:nvCxnSpPr>
        <p:spPr>
          <a:xfrm rot="16200000" flipH="1">
            <a:off x="3441208" y="2503985"/>
            <a:ext cx="797761" cy="113803"/>
          </a:xfrm>
          <a:prstGeom prst="curvedConnector3">
            <a:avLst>
              <a:gd name="adj1" fmla="val 48492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006862A-93BB-AA99-538A-C3950087DF00}"/>
              </a:ext>
            </a:extLst>
          </p:cNvPr>
          <p:cNvCxnSpPr/>
          <p:nvPr/>
        </p:nvCxnSpPr>
        <p:spPr>
          <a:xfrm flipV="1">
            <a:off x="7998561" y="2266110"/>
            <a:ext cx="596928" cy="65732"/>
          </a:xfrm>
          <a:prstGeom prst="curved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9D2F8C2-9097-1BB0-495E-FF133FA5ED1C}"/>
              </a:ext>
            </a:extLst>
          </p:cNvPr>
          <p:cNvSpPr txBox="1"/>
          <p:nvPr/>
        </p:nvSpPr>
        <p:spPr>
          <a:xfrm>
            <a:off x="2537174" y="2862493"/>
            <a:ext cx="144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Bit Flip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1FC203-C444-2723-946A-AAF03DE511A8}"/>
              </a:ext>
            </a:extLst>
          </p:cNvPr>
          <p:cNvSpPr txBox="1"/>
          <p:nvPr/>
        </p:nvSpPr>
        <p:spPr>
          <a:xfrm>
            <a:off x="7734290" y="2953778"/>
            <a:ext cx="1393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Phase Flip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19FC3D7-7D4C-E7A2-A900-97F5E9DBC6A2}"/>
              </a:ext>
            </a:extLst>
          </p:cNvPr>
          <p:cNvSpPr/>
          <p:nvPr/>
        </p:nvSpPr>
        <p:spPr>
          <a:xfrm>
            <a:off x="2138316" y="5103429"/>
            <a:ext cx="7498650" cy="862146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ontent Placeholder 14">
            <a:extLst>
              <a:ext uri="{FF2B5EF4-FFF2-40B4-BE49-F238E27FC236}">
                <a16:creationId xmlns:a16="http://schemas.microsoft.com/office/drawing/2014/main" id="{719EB2FC-3B17-6589-F8E1-78BE56B1CF95}"/>
              </a:ext>
            </a:extLst>
          </p:cNvPr>
          <p:cNvSpPr txBox="1">
            <a:spLocks/>
          </p:cNvSpPr>
          <p:nvPr/>
        </p:nvSpPr>
        <p:spPr>
          <a:xfrm>
            <a:off x="3397041" y="5302308"/>
            <a:ext cx="7099792" cy="776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b="1" dirty="0"/>
              <a:t>Fidelity decreases due to noises 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F79-CB00-BF63-79A0-E32A4091665E}"/>
              </a:ext>
            </a:extLst>
          </p:cNvPr>
          <p:cNvCxnSpPr/>
          <p:nvPr/>
        </p:nvCxnSpPr>
        <p:spPr>
          <a:xfrm>
            <a:off x="3397041" y="1022684"/>
            <a:ext cx="0" cy="3128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2029487-F64D-871E-1A64-6468CA5B107B}"/>
              </a:ext>
            </a:extLst>
          </p:cNvPr>
          <p:cNvCxnSpPr/>
          <p:nvPr/>
        </p:nvCxnSpPr>
        <p:spPr>
          <a:xfrm>
            <a:off x="8312129" y="1135370"/>
            <a:ext cx="0" cy="3128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89B13AE-3EB7-9935-4384-5428FEC55C4B}"/>
              </a:ext>
            </a:extLst>
          </p:cNvPr>
          <p:cNvCxnSpPr/>
          <p:nvPr/>
        </p:nvCxnSpPr>
        <p:spPr>
          <a:xfrm>
            <a:off x="3397041" y="3983447"/>
            <a:ext cx="0" cy="3128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4E1732C-E5A2-F8BE-7A8F-18FD6DD6BB5A}"/>
              </a:ext>
            </a:extLst>
          </p:cNvPr>
          <p:cNvCxnSpPr/>
          <p:nvPr/>
        </p:nvCxnSpPr>
        <p:spPr>
          <a:xfrm>
            <a:off x="8312129" y="4096133"/>
            <a:ext cx="0" cy="3128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3781B626-B108-94C7-F706-B5A951D19C04}"/>
              </a:ext>
            </a:extLst>
          </p:cNvPr>
          <p:cNvSpPr/>
          <p:nvPr/>
        </p:nvSpPr>
        <p:spPr>
          <a:xfrm>
            <a:off x="3693695" y="1036562"/>
            <a:ext cx="146394" cy="31282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87488C27-BC79-F3AC-8BF7-3AD8D49FC41B}"/>
              </a:ext>
            </a:extLst>
          </p:cNvPr>
          <p:cNvSpPr/>
          <p:nvPr/>
        </p:nvSpPr>
        <p:spPr>
          <a:xfrm>
            <a:off x="3766892" y="3970974"/>
            <a:ext cx="146394" cy="31282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Arrow: Chevron 48">
            <a:extLst>
              <a:ext uri="{FF2B5EF4-FFF2-40B4-BE49-F238E27FC236}">
                <a16:creationId xmlns:a16="http://schemas.microsoft.com/office/drawing/2014/main" id="{565E9AE9-B2BF-448B-144A-F212A395FA48}"/>
              </a:ext>
            </a:extLst>
          </p:cNvPr>
          <p:cNvSpPr/>
          <p:nvPr/>
        </p:nvSpPr>
        <p:spPr>
          <a:xfrm>
            <a:off x="8537097" y="1177122"/>
            <a:ext cx="146394" cy="31282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Arrow: Chevron 49">
            <a:extLst>
              <a:ext uri="{FF2B5EF4-FFF2-40B4-BE49-F238E27FC236}">
                <a16:creationId xmlns:a16="http://schemas.microsoft.com/office/drawing/2014/main" id="{C937EB0D-2B4E-ECAC-854A-983AA8F9BC18}"/>
              </a:ext>
            </a:extLst>
          </p:cNvPr>
          <p:cNvSpPr/>
          <p:nvPr/>
        </p:nvSpPr>
        <p:spPr>
          <a:xfrm>
            <a:off x="8610294" y="4111534"/>
            <a:ext cx="146394" cy="31282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5876BB-983A-3F64-B99E-D3FF7E69FB26}"/>
              </a:ext>
            </a:extLst>
          </p:cNvPr>
          <p:cNvSpPr txBox="1"/>
          <p:nvPr/>
        </p:nvSpPr>
        <p:spPr>
          <a:xfrm>
            <a:off x="3443430" y="974592"/>
            <a:ext cx="224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47CF87-9209-A996-AE78-7D3AFF6B33CB}"/>
              </a:ext>
            </a:extLst>
          </p:cNvPr>
          <p:cNvSpPr txBox="1"/>
          <p:nvPr/>
        </p:nvSpPr>
        <p:spPr>
          <a:xfrm>
            <a:off x="8318640" y="1089392"/>
            <a:ext cx="224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5E34E1-9AEA-720C-6124-D9C311ECA6A4}"/>
              </a:ext>
            </a:extLst>
          </p:cNvPr>
          <p:cNvSpPr txBox="1"/>
          <p:nvPr/>
        </p:nvSpPr>
        <p:spPr>
          <a:xfrm>
            <a:off x="3505328" y="3919359"/>
            <a:ext cx="224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EABDD0-D519-6177-4F54-0CC9A1DB18E0}"/>
              </a:ext>
            </a:extLst>
          </p:cNvPr>
          <p:cNvSpPr txBox="1"/>
          <p:nvPr/>
        </p:nvSpPr>
        <p:spPr>
          <a:xfrm>
            <a:off x="8385834" y="4037111"/>
            <a:ext cx="224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45787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60BCC-66C9-EDE3-071F-C934ECC2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2A306-7A88-3B26-1ECC-728DEC06C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</a:t>
            </a:r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32E3FAD-95F8-B8E7-4579-95CEFB9A0696}"/>
              </a:ext>
            </a:extLst>
          </p:cNvPr>
          <p:cNvSpPr/>
          <p:nvPr/>
        </p:nvSpPr>
        <p:spPr>
          <a:xfrm>
            <a:off x="2110048" y="3562071"/>
            <a:ext cx="8287753" cy="8336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1A67D4-863B-1C76-9D14-8475D10364AD}"/>
              </a:ext>
            </a:extLst>
          </p:cNvPr>
          <p:cNvSpPr/>
          <p:nvPr/>
        </p:nvSpPr>
        <p:spPr>
          <a:xfrm>
            <a:off x="2110049" y="1375535"/>
            <a:ext cx="8287753" cy="833631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50F415-F734-8D5C-B10F-4D4482F35026}"/>
              </a:ext>
            </a:extLst>
          </p:cNvPr>
          <p:cNvSpPr txBox="1"/>
          <p:nvPr/>
        </p:nvSpPr>
        <p:spPr>
          <a:xfrm>
            <a:off x="2995037" y="1357173"/>
            <a:ext cx="6565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What happens when quantum teleportation goes through phase and amplitude dumping?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B1DFD35-BD78-E709-C501-5B809CBADD30}"/>
              </a:ext>
            </a:extLst>
          </p:cNvPr>
          <p:cNvSpPr/>
          <p:nvPr/>
        </p:nvSpPr>
        <p:spPr>
          <a:xfrm>
            <a:off x="2110048" y="4621334"/>
            <a:ext cx="8287753" cy="82343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782546-2E60-9C79-B1B9-1AA68D7183C1}"/>
              </a:ext>
            </a:extLst>
          </p:cNvPr>
          <p:cNvSpPr txBox="1"/>
          <p:nvPr/>
        </p:nvSpPr>
        <p:spPr>
          <a:xfrm>
            <a:off x="2451641" y="3707180"/>
            <a:ext cx="767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can we improve fidelity by employing QECC?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AB6315E-F0E3-9459-8E2A-17243783AB9E}"/>
              </a:ext>
            </a:extLst>
          </p:cNvPr>
          <p:cNvSpPr/>
          <p:nvPr/>
        </p:nvSpPr>
        <p:spPr>
          <a:xfrm>
            <a:off x="2110048" y="2476720"/>
            <a:ext cx="8287753" cy="8336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C9BCFC-C58C-0A8D-17C7-F3E731108F78}"/>
              </a:ext>
            </a:extLst>
          </p:cNvPr>
          <p:cNvSpPr txBox="1"/>
          <p:nvPr/>
        </p:nvSpPr>
        <p:spPr>
          <a:xfrm>
            <a:off x="2146118" y="2504217"/>
            <a:ext cx="8287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Can we quantify the choice of QECC with Quantum Discord and Entanglement of Information Metrics 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D7FF16-BE62-7614-4CC7-DA56CB52DA23}"/>
              </a:ext>
            </a:extLst>
          </p:cNvPr>
          <p:cNvSpPr txBox="1"/>
          <p:nvPr/>
        </p:nvSpPr>
        <p:spPr>
          <a:xfrm>
            <a:off x="2415571" y="4689403"/>
            <a:ext cx="767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When to deploy which QECC? </a:t>
            </a:r>
          </a:p>
        </p:txBody>
      </p:sp>
    </p:spTree>
    <p:extLst>
      <p:ext uri="{BB962C8B-B14F-4D97-AF65-F5344CB8AC3E}">
        <p14:creationId xmlns:p14="http://schemas.microsoft.com/office/powerpoint/2010/main" val="267112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07450D-C99A-DC52-92F8-B0375257104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66" b="0" i="0" u="none" strike="noStrike" kern="1200" cap="none" spc="0" normalizeH="0" baseline="0" noProof="0" smtClean="0">
                <a:ln>
                  <a:noFill/>
                </a:ln>
                <a:solidFill>
                  <a:srgbClr val="003893"/>
                </a:solidFill>
                <a:effectLst/>
                <a:uLnTx/>
                <a:uFillTx/>
                <a:latin typeface="Gill Sans"/>
                <a:sym typeface="Gill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66" b="0" i="0" u="none" strike="noStrike" kern="1200" cap="none" spc="0" normalizeH="0" baseline="0" noProof="0">
              <a:ln>
                <a:noFill/>
              </a:ln>
              <a:solidFill>
                <a:srgbClr val="003893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6F0CC3-285E-2C34-F69B-66E12CC94AB4}"/>
              </a:ext>
            </a:extLst>
          </p:cNvPr>
          <p:cNvSpPr/>
          <p:nvPr/>
        </p:nvSpPr>
        <p:spPr>
          <a:xfrm>
            <a:off x="176622" y="95809"/>
            <a:ext cx="11969394" cy="205483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EBAA7-EB7A-71DE-799B-9B864120CC26}"/>
              </a:ext>
            </a:extLst>
          </p:cNvPr>
          <p:cNvSpPr/>
          <p:nvPr/>
        </p:nvSpPr>
        <p:spPr>
          <a:xfrm>
            <a:off x="4586828" y="6469998"/>
            <a:ext cx="7483252" cy="361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072119-F516-A822-413A-9FCF0A3EED3C}"/>
              </a:ext>
            </a:extLst>
          </p:cNvPr>
          <p:cNvSpPr/>
          <p:nvPr/>
        </p:nvSpPr>
        <p:spPr>
          <a:xfrm>
            <a:off x="2346154" y="2595369"/>
            <a:ext cx="8208054" cy="1200329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5AB64-2052-7375-008F-129F1E5A525F}"/>
              </a:ext>
            </a:extLst>
          </p:cNvPr>
          <p:cNvSpPr txBox="1"/>
          <p:nvPr/>
        </p:nvSpPr>
        <p:spPr>
          <a:xfrm>
            <a:off x="3167254" y="2841590"/>
            <a:ext cx="6565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What happens when quantum teleportation goes through phase and amplitude dumping?</a:t>
            </a:r>
          </a:p>
        </p:txBody>
      </p:sp>
    </p:spTree>
    <p:extLst>
      <p:ext uri="{BB962C8B-B14F-4D97-AF65-F5344CB8AC3E}">
        <p14:creationId xmlns:p14="http://schemas.microsoft.com/office/powerpoint/2010/main" val="1605511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20D0-780D-4E50-EBFD-9057666D9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Teleportation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8E3C5-1F65-81C5-4213-CD33187FA6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Only LOCC (Local Operation and Classical Communication) is allowed.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 then the teleported state has fidelity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8E3C5-1F65-81C5-4213-CD33187FA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5F054D-0F6C-B49C-87D5-B914EEBF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DCEF1-303C-EB87-03C4-E7FE86B0A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1" b="5359"/>
          <a:stretch/>
        </p:blipFill>
        <p:spPr>
          <a:xfrm>
            <a:off x="1574479" y="3429000"/>
            <a:ext cx="9043040" cy="270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85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F7E7-A1AA-8AAB-FD71-229D8247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Mathematical Representation of Quantum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EFFBB-8B26-9E52-F3C2-158EB2C67C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Open quantum systems can be described as: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en-US"/>
                                <m:t>†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We are interested in amplitude and phase damping.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Amplitude damping operators can be given by,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where: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1200" dirty="0"/>
              </a:p>
              <a:p>
                <a:pPr algn="ctr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==                       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r>
                  <a:rPr lang="en-US" dirty="0"/>
                  <a:t> </a:t>
                </a:r>
              </a:p>
              <a:p>
                <a:pPr algn="ctr">
                  <a:buFont typeface="Wingdings" panose="05000000000000000000" pitchFamily="2" charset="2"/>
                  <a:buChar char="Ø"/>
                </a:pPr>
                <a:endParaRPr lang="en-US" sz="9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Phase damping can be described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EFFBB-8B26-9E52-F3C2-158EB2C67C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4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71139C-0D43-69EB-B4A9-29541590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4279BE-B905-5095-24AB-0DD76F914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676" y="3648855"/>
            <a:ext cx="18669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4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DF2F0-F43A-7B39-D75B-0C016FFE0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BB2F4-F0A8-7F0F-8145-6B18B759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Effect of Quantum Noise (Cont.)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D3E3F-7715-95C7-C19B-BF5A3D8E9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E1C252-6F3A-751E-7A75-D43442A23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rial"/>
                <a:cs typeface="Arial"/>
              </a:rPr>
              <a:t>Single qubit </a:t>
            </a:r>
            <a:r>
              <a:rPr lang="en-US" dirty="0">
                <a:latin typeface="Arial"/>
                <a:cs typeface="Arial"/>
                <a:sym typeface="Wingdings" panose="05000000000000000000" pitchFamily="2" charset="2"/>
              </a:rPr>
              <a:t> E</a:t>
            </a:r>
            <a:r>
              <a:rPr lang="en-US" dirty="0">
                <a:latin typeface="Arial"/>
                <a:cs typeface="Arial"/>
              </a:rPr>
              <a:t>xtend it to multi qubit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rial"/>
                <a:cs typeface="Arial"/>
              </a:rPr>
              <a:t>If single qubit error is E={E1, E2,...Em} with Ei's being Krauss operators, then we extend it for n-qubit system as, M= E⊗E⊗...⊗E.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rial"/>
                <a:cs typeface="Arial"/>
              </a:rPr>
              <a:t>Now, there is two error channels M &amp; N on whole with equal probability of happening. Modeling the error as their superposition: 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K= (M○N + N○M)/2 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with ○ being the composition of those two error channels.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rial"/>
                <a:cs typeface="Arial"/>
              </a:rPr>
              <a:t>In our case M, N have been obtained by extending both amplitude damping and phase damping channel.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Arial"/>
                <a:cs typeface="Arial"/>
              </a:rPr>
              <a:t>0&lt;=p&lt;=1 is the parameter for Amplitude Damping.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Arial"/>
                <a:cs typeface="Arial"/>
              </a:rPr>
              <a:t>0&lt;=q&lt;=1 is the parameter for Phase Damping.</a:t>
            </a:r>
          </a:p>
        </p:txBody>
      </p:sp>
    </p:spTree>
    <p:extLst>
      <p:ext uri="{BB962C8B-B14F-4D97-AF65-F5344CB8AC3E}">
        <p14:creationId xmlns:p14="http://schemas.microsoft.com/office/powerpoint/2010/main" val="428536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CB69-DDD5-B5FE-7545-6F414D2B3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Matrix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84915-11DC-AEAF-1BA0-B59EC7725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56" y="1105036"/>
            <a:ext cx="11106318" cy="505621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Amplitude Damping (parameter: p) and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 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Phase Damping (parameter: q) on 1st Qubit of Bell pair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ED2EC7-98B2-6547-7240-B835A9C63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6857C1E-D831-8261-D1DB-99BAD3F3C2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7" r="1914"/>
          <a:stretch/>
        </p:blipFill>
        <p:spPr bwMode="auto">
          <a:xfrm>
            <a:off x="102535" y="1681900"/>
            <a:ext cx="3942065" cy="438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CF1F4579-1FB9-B360-532A-C9C2FD338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1"/>
          <a:stretch/>
        </p:blipFill>
        <p:spPr bwMode="auto">
          <a:xfrm>
            <a:off x="4087593" y="1655426"/>
            <a:ext cx="4105029" cy="444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771B750-1689-1BAF-2A04-7985C06FD4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/>
          <a:stretch/>
        </p:blipFill>
        <p:spPr bwMode="auto">
          <a:xfrm>
            <a:off x="8192622" y="1811956"/>
            <a:ext cx="3807897" cy="412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970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snuva_Farheen_Seminar_Talk_LSU" id="{753F910D-6C8A-4ED2-B678-875ED1AC2AFE}" vid="{37831616-4849-475E-9E71-E74EE063D05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1812</TotalTime>
  <Words>1017</Words>
  <Application>Microsoft Office PowerPoint</Application>
  <PresentationFormat>Widescreen</PresentationFormat>
  <Paragraphs>162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Cambria Math</vt:lpstr>
      <vt:lpstr>Georgia</vt:lpstr>
      <vt:lpstr>Georgia Pro</vt:lpstr>
      <vt:lpstr>Gill Sans</vt:lpstr>
      <vt:lpstr>Wingdings</vt:lpstr>
      <vt:lpstr>Office Theme</vt:lpstr>
      <vt:lpstr>1_Custom Design</vt:lpstr>
      <vt:lpstr>Increasing Teleportation Fidelity  using Stabilizer Code based on  Information Entropy Metrics</vt:lpstr>
      <vt:lpstr>Motivation</vt:lpstr>
      <vt:lpstr>Quantum Noise  </vt:lpstr>
      <vt:lpstr>Objectives </vt:lpstr>
      <vt:lpstr>PowerPoint Presentation</vt:lpstr>
      <vt:lpstr>Quantum Teleportation</vt:lpstr>
      <vt:lpstr>Mathematical Representation of Quantum Noise</vt:lpstr>
      <vt:lpstr>Effect of Quantum Noise (Cont.)</vt:lpstr>
      <vt:lpstr>Density Matrix Histogram</vt:lpstr>
      <vt:lpstr>Fidelity </vt:lpstr>
      <vt:lpstr>PowerPoint Presentation</vt:lpstr>
      <vt:lpstr>Quantum Discord (QD)</vt:lpstr>
      <vt:lpstr>Entanglement of Formation (EoF)</vt:lpstr>
      <vt:lpstr>Our Model</vt:lpstr>
      <vt:lpstr>Simulation of QD and EoF (varying p, q) </vt:lpstr>
      <vt:lpstr>PowerPoint Presentation</vt:lpstr>
      <vt:lpstr>Stabilizer Code</vt:lpstr>
      <vt:lpstr>5 Qubit Code vs 7 Qubit Code</vt:lpstr>
      <vt:lpstr>PowerPoint Presentation</vt:lpstr>
      <vt:lpstr>Which code to use?</vt:lpstr>
      <vt:lpstr>Experimental Result</vt:lpstr>
      <vt:lpstr>Future Works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Farheen,Tasnuva</dc:creator>
  <cp:lastModifiedBy>Farheen,Tasnuva</cp:lastModifiedBy>
  <cp:revision>15</cp:revision>
  <dcterms:created xsi:type="dcterms:W3CDTF">2024-11-20T04:21:08Z</dcterms:created>
  <dcterms:modified xsi:type="dcterms:W3CDTF">2025-02-01T16:57:35Z</dcterms:modified>
</cp:coreProperties>
</file>